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33" Type="http://schemas.openxmlformats.org/officeDocument/2006/relationships/font" Target="fonts/Lato-regular.fntdata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35" Type="http://schemas.openxmlformats.org/officeDocument/2006/relationships/font" Target="fonts/Lato-italic.fntdata"/><Relationship Id="rId12" Type="http://schemas.openxmlformats.org/officeDocument/2006/relationships/slide" Target="slides/slide6.xml"/><Relationship Id="rId34" Type="http://schemas.openxmlformats.org/officeDocument/2006/relationships/font" Target="fonts/La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La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4a0c68c392_6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34a0c68c392_6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a0c68c392_6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34a0c68c392_6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4a0c68c392_6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34a0c68c392_6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4a0c68c392_6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34a0c68c392_6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a0c68c392_6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34a0c68c392_6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4a0c68c392_6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34a0c68c392_6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4a0c68c392_6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34a0c68c392_6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a0c68c392_6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34a0c68c392_6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a0c68c392_6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34a0c68c392_6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a0c68c392_6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34a0c68c392_6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a0c68c392_6_8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34a0c68c392_6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a0c68c392_6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4a0c68c392_6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a0c68c392_6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34a0c68c392_6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a0c68c392_6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34a0c68c392_6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a0c68c392_6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34a0c68c392_6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4a0c68c392_6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34a0c68c392_6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a0c68c392_6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34a0c68c392_6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7181994" y="4749850"/>
            <a:ext cx="190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Hayk Tarkhanyan, 509 Academy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" name="Google Shape;64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5" name="Google Shape;65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" name="Google Shape;67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7114500" y="4806000"/>
            <a:ext cx="19704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Hayk Tarkhanyan, 509 Academy 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2" name="Google Shape;72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" name="Google Shape;74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" name="Google Shape;7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" name="Google Shape;8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8" name="Google Shape;8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1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2" name="Google Shape;102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p2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" name="Google Shape;108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9" name="Google Shape;109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" name="Google Shape;111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0" name="Google Shape;120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2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youtu.be/aj3GPeevasM?list=PLz3NrXxHz_CDZA_JkkeA4wtQo_Gtinr9A&amp;t=1958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youtube.com/watch?v=RUZUH555QvU" TargetMode="External"/><Relationship Id="rId4" Type="http://schemas.openxmlformats.org/officeDocument/2006/relationships/image" Target="../media/image26.jpg"/><Relationship Id="rId5" Type="http://schemas.openxmlformats.org/officeDocument/2006/relationships/hyperlink" Target="http://www.youtube.com/watch?v=-qgreAUpPwM" TargetMode="External"/><Relationship Id="rId6" Type="http://schemas.openxmlformats.org/officeDocument/2006/relationships/image" Target="../media/image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hyperlink" Target="https://insights.stackoverflow.com/trends?tags=python%2Cc%2B%2B%2Cjavascript%2Crust%2Cphp%2Cjava%2Cc%23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hyperlink" Target="https://www.devjobsscanner.com/blog/top-8-most-demanded-languages-in-2022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ctrTitle"/>
          </p:nvPr>
        </p:nvSpPr>
        <p:spPr>
          <a:xfrm>
            <a:off x="391950" y="135925"/>
            <a:ext cx="8520600" cy="7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Նույն էջի վրա լինենք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454800" y="671750"/>
            <a:ext cx="81468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lang="en">
                <a:solidFill>
                  <a:schemeClr val="dk2"/>
                </a:solidFill>
              </a:rPr>
              <a:t>Անվճար դասընթաց ≠ ձեռի հետ (մենք լիքը ժամանակ ենք տրամադրելու ու նույնը ձեզանից ենք ակնկալում)</a:t>
            </a:r>
            <a:endParaRPr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" sz="1500">
                <a:solidFill>
                  <a:schemeClr val="dk2"/>
                </a:solidFill>
              </a:rPr>
              <a:t>Տնային չանել / լրացուցիչ ժամանակ չտրամադրել ≈ ձախողված դասընթաց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" sz="1500">
                <a:solidFill>
                  <a:schemeClr val="dk2"/>
                </a:solidFill>
              </a:rPr>
              <a:t>Դուք գիտեք Ձեզ ոնց ա ավելի լավ (կարող եք կիսատ պռատ միանալ դասերին, ուշացումով միանալ ․․․, բայց մենք խորհուրդ չենք տալիս :) )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" sz="1500">
                <a:solidFill>
                  <a:schemeClr val="dk2"/>
                </a:solidFill>
              </a:rPr>
              <a:t>Հեշտ չի լինելու (դասերին/դասերից դուրս լիքը ժամանակ տրամադրել + դասընթացից հետո ինքնուրույն սովորել)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" sz="1500">
                <a:solidFill>
                  <a:schemeClr val="dk2"/>
                </a:solidFill>
              </a:rPr>
              <a:t>Կիսախնդրանք/կիսա խորհուրդ - անգլերեն սովորեք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" sz="1500">
                <a:solidFill>
                  <a:schemeClr val="dk2"/>
                </a:solidFill>
              </a:rPr>
              <a:t>Եղեք պռոակտիվ 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lphaLcPeriod"/>
            </a:pPr>
            <a:r>
              <a:rPr lang="en" sz="1500">
                <a:solidFill>
                  <a:schemeClr val="dk2"/>
                </a:solidFill>
              </a:rPr>
              <a:t>ինչ-որ բան ենք ասել կուղարկենք, դեռ չենք ուղարկել՝ բզեք մեզ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lphaLcPeriod"/>
            </a:pPr>
            <a:r>
              <a:rPr lang="en" sz="1500">
                <a:solidFill>
                  <a:schemeClr val="dk2"/>
                </a:solidFill>
              </a:rPr>
              <a:t>տնայինը վերջացրել եք՝ լրացուցիչ տնային պահանջեք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lphaLcPeriod"/>
            </a:pPr>
            <a:r>
              <a:rPr lang="en" sz="1500">
                <a:solidFill>
                  <a:schemeClr val="dk2"/>
                </a:solidFill>
              </a:rPr>
              <a:t>մտածում եք ինչ-որ բան կարանք լավացնենք դասընթացում՝ խաբար արեք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" sz="1500">
                <a:solidFill>
                  <a:schemeClr val="dk2"/>
                </a:solidFill>
              </a:rPr>
              <a:t>Սերտիֆիկատ չկա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" sz="1500">
                <a:solidFill>
                  <a:schemeClr val="dk2"/>
                </a:solidFill>
              </a:rPr>
              <a:t>Դասընթացը ավարտել </a:t>
            </a:r>
            <a:r>
              <a:rPr lang="en">
                <a:solidFill>
                  <a:schemeClr val="dk2"/>
                </a:solidFill>
              </a:rPr>
              <a:t>≠ գործի առաջարկ ստանալ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lang="en">
                <a:solidFill>
                  <a:schemeClr val="dk2"/>
                </a:solidFill>
              </a:rPr>
              <a:t>Դասերին կարող եք երբ ուզում եք միանալ, զուտ տելեգրամի խմբին կպեք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lang="en">
                <a:solidFill>
                  <a:schemeClr val="dk2"/>
                </a:solidFill>
              </a:rPr>
              <a:t>Մտքում պահեք որ չատում 400+ մարդ կա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lang="en">
                <a:solidFill>
                  <a:schemeClr val="dk2"/>
                </a:solidFill>
              </a:rPr>
              <a:t>Հիշեք որ դասերը տեսագրվում են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lang="en">
                <a:solidFill>
                  <a:schemeClr val="dk2"/>
                </a:solidFill>
              </a:rPr>
              <a:t>2 * ընթրիք ≠ ճաշ + ընթրիք (</a:t>
            </a:r>
            <a:r>
              <a:rPr lang="en" u="sng">
                <a:solidFill>
                  <a:schemeClr val="hlink"/>
                </a:solidFill>
                <a:hlinkClick r:id="rId3"/>
              </a:rPr>
              <a:t>հղում</a:t>
            </a:r>
            <a:r>
              <a:rPr lang="en">
                <a:solidFill>
                  <a:schemeClr val="dk2"/>
                </a:solidFill>
              </a:rPr>
              <a:t>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lang="en">
                <a:solidFill>
                  <a:schemeClr val="dk2"/>
                </a:solidFill>
              </a:rPr>
              <a:t>Լավ ուսանող = վատ կառալյոկ</a:t>
            </a:r>
            <a:endParaRPr>
              <a:solidFill>
                <a:schemeClr val="dk2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Roboto"/>
              <a:buAutoNum type="arabicPeriod"/>
            </a:pPr>
            <a:r>
              <a:rPr lang="en" sz="10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</a:t>
            </a:r>
            <a:endParaRPr sz="10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Python-ով կարող ենք ինչ ասես անել</a:t>
            </a:r>
            <a:endParaRPr/>
          </a:p>
        </p:txBody>
      </p:sp>
      <p:sp>
        <p:nvSpPr>
          <p:cNvPr id="201" name="Google Shape;201;p34"/>
          <p:cNvSpPr txBox="1"/>
          <p:nvPr/>
        </p:nvSpPr>
        <p:spPr>
          <a:xfrm>
            <a:off x="613450" y="535200"/>
            <a:ext cx="76887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None/>
            </a:pPr>
            <a:r>
              <a:rPr b="1" i="0" lang="en" sz="2650" u="none" cap="none" strike="noStrike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Automation (Python` ալարկոտներիս ընկեր)</a:t>
            </a:r>
            <a:endParaRPr b="1" i="0" sz="2650" u="none" cap="none" strike="noStrike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4425" y="1327175"/>
            <a:ext cx="6186742" cy="36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Python-ով կարող ենք ինչ ասես անել</a:t>
            </a:r>
            <a:endParaRPr/>
          </a:p>
        </p:txBody>
      </p:sp>
      <p:sp>
        <p:nvSpPr>
          <p:cNvPr id="208" name="Google Shape;208;p35"/>
          <p:cNvSpPr txBox="1"/>
          <p:nvPr/>
        </p:nvSpPr>
        <p:spPr>
          <a:xfrm>
            <a:off x="613450" y="535200"/>
            <a:ext cx="76887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i="0" lang="en" sz="2750" u="none" cap="none" strike="noStrike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Խաղերի ստեղծում</a:t>
            </a:r>
            <a:endParaRPr b="1" i="0" sz="2750" u="none" cap="none" strike="noStrike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300" y="1983100"/>
            <a:ext cx="4136827" cy="217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0250" y="1983112"/>
            <a:ext cx="4136826" cy="217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Python-ով կարող ենք ինչ ասես անել</a:t>
            </a:r>
            <a:endParaRPr/>
          </a:p>
        </p:txBody>
      </p:sp>
      <p:sp>
        <p:nvSpPr>
          <p:cNvPr id="216" name="Google Shape;216;p36"/>
          <p:cNvSpPr txBox="1"/>
          <p:nvPr/>
        </p:nvSpPr>
        <p:spPr>
          <a:xfrm>
            <a:off x="613450" y="535200"/>
            <a:ext cx="76887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i="0" lang="en" sz="2750" u="none" cap="none" strike="noStrike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Մեքենայական ուսուցում (AI) (slide 1/3)</a:t>
            </a:r>
            <a:endParaRPr b="1" i="0" sz="2750" u="none" cap="none" strike="noStrike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7" name="Google Shape;21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9350" y="2340875"/>
            <a:ext cx="4585299" cy="233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6"/>
          <p:cNvPicPr preferRelativeResize="0"/>
          <p:nvPr/>
        </p:nvPicPr>
        <p:blipFill rotWithShape="1">
          <a:blip r:embed="rId4">
            <a:alphaModFix/>
          </a:blip>
          <a:srcRect b="19667" l="0" r="0" t="24347"/>
          <a:stretch/>
        </p:blipFill>
        <p:spPr>
          <a:xfrm>
            <a:off x="2878400" y="1143300"/>
            <a:ext cx="3158775" cy="99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6"/>
          <p:cNvSpPr txBox="1"/>
          <p:nvPr/>
        </p:nvSpPr>
        <p:spPr>
          <a:xfrm>
            <a:off x="5096300" y="1132525"/>
            <a:ext cx="366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Python-ով կարող ենք ինչ ասես անել</a:t>
            </a:r>
            <a:endParaRPr/>
          </a:p>
        </p:txBody>
      </p:sp>
      <p:sp>
        <p:nvSpPr>
          <p:cNvPr id="225" name="Google Shape;225;p37"/>
          <p:cNvSpPr txBox="1"/>
          <p:nvPr/>
        </p:nvSpPr>
        <p:spPr>
          <a:xfrm>
            <a:off x="613450" y="535200"/>
            <a:ext cx="7688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i="0" lang="en" sz="2750" u="none" cap="none" strike="noStrike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Մեքենայական ուսուցում (AI) (slide 2/3</a:t>
            </a:r>
            <a:endParaRPr b="1" i="0" sz="2750" u="none" cap="none" strike="noStrike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i="0" lang="en" sz="2750" u="none" cap="none" strike="noStrike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 i="0" sz="2750" u="none" cap="none" strike="noStrike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37"/>
          <p:cNvSpPr txBox="1"/>
          <p:nvPr/>
        </p:nvSpPr>
        <p:spPr>
          <a:xfrm>
            <a:off x="5096300" y="1132525"/>
            <a:ext cx="366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7" name="Google Shape;22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925" y="1051500"/>
            <a:ext cx="6905175" cy="7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450" y="1914075"/>
            <a:ext cx="3367951" cy="306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7"/>
          <p:cNvPicPr preferRelativeResize="0"/>
          <p:nvPr/>
        </p:nvPicPr>
        <p:blipFill rotWithShape="1">
          <a:blip r:embed="rId5">
            <a:alphaModFix/>
          </a:blip>
          <a:srcRect b="0" l="0" r="0" t="6419"/>
          <a:stretch/>
        </p:blipFill>
        <p:spPr>
          <a:xfrm>
            <a:off x="4249800" y="2114751"/>
            <a:ext cx="4741800" cy="26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Python-ով կարող ենք ինչ ասես անել</a:t>
            </a:r>
            <a:endParaRPr/>
          </a:p>
        </p:txBody>
      </p:sp>
      <p:sp>
        <p:nvSpPr>
          <p:cNvPr id="235" name="Google Shape;235;p38"/>
          <p:cNvSpPr txBox="1"/>
          <p:nvPr/>
        </p:nvSpPr>
        <p:spPr>
          <a:xfrm>
            <a:off x="613450" y="535200"/>
            <a:ext cx="76887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i="0" lang="en" sz="2750" u="none" cap="none" strike="noStrike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Մեքենայական ուսուցում (AI) (slide 3/3)</a:t>
            </a:r>
            <a:endParaRPr b="1" i="0" sz="2750" u="none" cap="none" strike="noStrike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2113" y="1143300"/>
            <a:ext cx="3677824" cy="36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450" y="1369450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/>
          <p:cNvPicPr preferRelativeResize="0"/>
          <p:nvPr/>
        </p:nvPicPr>
        <p:blipFill rotWithShape="1">
          <a:blip r:embed="rId5">
            <a:alphaModFix/>
          </a:blip>
          <a:srcRect b="14796" l="2839" r="7295" t="16827"/>
          <a:stretch/>
        </p:blipFill>
        <p:spPr>
          <a:xfrm>
            <a:off x="115925" y="3366075"/>
            <a:ext cx="4986201" cy="6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Python-ով կարող ենք ինչ ասես անել</a:t>
            </a:r>
            <a:endParaRPr/>
          </a:p>
        </p:txBody>
      </p:sp>
      <p:sp>
        <p:nvSpPr>
          <p:cNvPr id="244" name="Google Shape;244;p39"/>
          <p:cNvSpPr txBox="1"/>
          <p:nvPr/>
        </p:nvSpPr>
        <p:spPr>
          <a:xfrm>
            <a:off x="613450" y="535200"/>
            <a:ext cx="76887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1" i="0" lang="en" sz="2750" u="none" cap="none" strike="noStrike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Անիմացիաների ստեղծում</a:t>
            </a:r>
            <a:endParaRPr b="1" i="0" sz="2750" u="none" cap="none" strike="noStrike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Բաժանումն ու մնացորդն ունեն տարբեր մեկնաբանություններ։ Այս տեսադասում քանորդին ու մնացորդին տրվում է թվային առանցքի վրա հատվածը կտրտելու միջոցով տրվող իմաստ։" id="245" name="Google Shape;245;p39" title="Բաժանման ու մնացորդի մասին ակնարկ՝ հատվածներով կտրելու միջոցով։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295700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cause why not?&#10;Learn the math behind this: https://youtu.be/r6sGWTCMz2k&#10;&#10;If you're curious about the number of vectors used for each animation: &#10;- Eighth note: 100&#10;- Sigma: 200&#10;- Britain: 500&#10;- Fourier drawing: 300&#10;- Nail and Gear: 200&#10;- Treble clef: 100&#10;- Hilbert curve: 300 (relatively small given the detail, which is why it looks puzzley)&#10;- Seattle: 400&#10;&#10;These animations are made using manim, a scrappy open source python library:  https://github.com/3b1b/manim&#10;&#10;If you want to check it out, I feel compelled to warn you that it's not the most well-documented tool, and it has many other quirks you might expect in a library someone wrote with only their own use in mind.&#10;&#10;Music by Vincent Rubinetti.&#10;Download the music on Bandcamp:&#10;https://vincerubinetti.bandcamp.com/album/the-music-of-3blue1brown&#10;&#10;Stream the music on Spotify:&#10;https://open.spotify.com/album/1dVyjwS8FBqXhRunaG5W5u&#10;&#10;------------------&#10;&#10;3blue1brown is a channel about animating math, in all senses of the word animate.  And you know the drill with YouTube, if you want to stay posted on new videos, subscribe: http://3b1b.co/subscribe&#10;&#10;Various social media stuffs:&#10;Website: https://www.3blue1brown.com&#10;Twitter: https://twitter.com/3blue1brown&#10;Reddit: https://www.reddit.com/r/3blue1brown&#10;Instagram: https://www.instagram.com/3blue1brown_animations/&#10;Patreon: https://patreon.com/3blue1brown&#10;Facebook: https://www.facebook.com/3blue1brown" id="246" name="Google Shape;246;p39" title="Pure Fourier series animation montage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98150" y="1353700"/>
            <a:ext cx="4417325" cy="33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727650" y="5479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Երկու փաստ Python-ի մասին</a:t>
            </a:r>
            <a:endParaRPr/>
          </a:p>
        </p:txBody>
      </p:sp>
      <p:sp>
        <p:nvSpPr>
          <p:cNvPr id="252" name="Google Shape;252;p40"/>
          <p:cNvSpPr txBox="1"/>
          <p:nvPr/>
        </p:nvSpPr>
        <p:spPr>
          <a:xfrm>
            <a:off x="487625" y="1401900"/>
            <a:ext cx="3539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Python-ը ստեղծվելա 1989 թվականի դեկտեմբերին, Guido van Rossum-ի կողմից, ով ուղղակի ինչ-որ պրոեկտով ուզում էր զբաղացնի ժամանակը տոների շաբաթվա ընթացքում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Python-ը անվանվելա բրիտանական Monthy Python հումոարյին շոուի պատվին (կարգին հաղորդումը ուղղակի անգլերեն :) )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3" name="Google Shape;25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9000" y="2689724"/>
            <a:ext cx="3982075" cy="223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7302" y="769500"/>
            <a:ext cx="1441812" cy="18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Լավ ուսանողը պետք ա վատ կառալյոկ լինի,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Խեղդի ․․․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Հարցերով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60" name="Google Shape;26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3275" y="1853850"/>
            <a:ext cx="530640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487600" y="1318650"/>
            <a:ext cx="8320800" cy="3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40">
                <a:solidFill>
                  <a:schemeClr val="accent5"/>
                </a:solidFill>
              </a:rPr>
              <a:t>Վերջացան սլայդերը, </a:t>
            </a:r>
            <a:endParaRPr sz="454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40">
                <a:solidFill>
                  <a:schemeClr val="accent5"/>
                </a:solidFill>
              </a:rPr>
              <a:t>Մերսի և Ձեզ լավ օր</a:t>
            </a:r>
            <a:endParaRPr sz="454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0" sz="45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540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ctrTitle"/>
          </p:nvPr>
        </p:nvSpPr>
        <p:spPr>
          <a:xfrm>
            <a:off x="727950" y="369950"/>
            <a:ext cx="76881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600">
                <a:solidFill>
                  <a:schemeClr val="dk1"/>
                </a:solidFill>
              </a:rPr>
              <a:t>Ինչու՞ սովորել Python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138" name="Google Shape;138;p26"/>
          <p:cNvSpPr txBox="1"/>
          <p:nvPr/>
        </p:nvSpPr>
        <p:spPr>
          <a:xfrm>
            <a:off x="666750" y="1714500"/>
            <a:ext cx="7810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ato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Python-ի առավելությունները - Սլայդեր 2-7</a:t>
            </a:r>
            <a:endParaRPr b="0" i="0" sz="2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ato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Python-ի կիրառությունները - Սլայդեր 8-14</a:t>
            </a:r>
            <a:endParaRPr b="0" i="0" sz="2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ato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 փաստ Python-ի մասին - Սլայդ 15</a:t>
            </a:r>
            <a:endParaRPr b="0" i="0" sz="2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ctrTitle"/>
          </p:nvPr>
        </p:nvSpPr>
        <p:spPr>
          <a:xfrm>
            <a:off x="493675" y="19570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Հարմար ու ընթեռնելի</a:t>
            </a:r>
            <a:endParaRPr/>
          </a:p>
        </p:txBody>
      </p:sp>
      <p:sp>
        <p:nvSpPr>
          <p:cNvPr id="144" name="Google Shape;144;p27"/>
          <p:cNvSpPr txBox="1"/>
          <p:nvPr/>
        </p:nvSpPr>
        <p:spPr>
          <a:xfrm>
            <a:off x="493675" y="1336788"/>
            <a:ext cx="4561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Համարյա անգլերեն ենք գրում :)</a:t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675" y="2095000"/>
            <a:ext cx="6962251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729450" y="4220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Ծրագրավորողի պրոդուկտիվություն</a:t>
            </a:r>
            <a:endParaRPr sz="2840"/>
          </a:p>
        </p:txBody>
      </p:sp>
      <p:sp>
        <p:nvSpPr>
          <p:cNvPr id="151" name="Google Shape;151;p28"/>
          <p:cNvSpPr txBox="1"/>
          <p:nvPr>
            <p:ph idx="1" type="body"/>
          </p:nvPr>
        </p:nvSpPr>
        <p:spPr>
          <a:xfrm>
            <a:off x="727650" y="1418250"/>
            <a:ext cx="76887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9243"/>
              <a:buNone/>
            </a:pPr>
            <a:r>
              <a:rPr lang="en" sz="1700"/>
              <a:t>Քիչ տպելով կարող ենք շատ բան անել</a:t>
            </a:r>
            <a:endParaRPr sz="1700"/>
          </a:p>
        </p:txBody>
      </p:sp>
      <p:pic>
        <p:nvPicPr>
          <p:cNvPr id="152" name="Google Shape;15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8025" y="2238325"/>
            <a:ext cx="5007300" cy="24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200" y="2642400"/>
            <a:ext cx="3537274" cy="15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/>
          <p:nvPr/>
        </p:nvSpPr>
        <p:spPr>
          <a:xfrm>
            <a:off x="786475" y="1808875"/>
            <a:ext cx="223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Python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8"/>
          <p:cNvSpPr txBox="1"/>
          <p:nvPr/>
        </p:nvSpPr>
        <p:spPr>
          <a:xfrm>
            <a:off x="5170075" y="18088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C++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629175" y="575700"/>
            <a:ext cx="7943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/>
              <a:t>Մեեեեեեեեեեծ համայնք (խնդիր ունեք՝ google-ը ձեզ օգնական)</a:t>
            </a:r>
            <a:endParaRPr sz="2040"/>
          </a:p>
        </p:txBody>
      </p:sp>
      <p:pic>
        <p:nvPicPr>
          <p:cNvPr id="161" name="Google Shape;16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4050" y="1268200"/>
            <a:ext cx="5581650" cy="35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 txBox="1"/>
          <p:nvPr/>
        </p:nvSpPr>
        <p:spPr>
          <a:xfrm>
            <a:off x="2743200" y="4686300"/>
            <a:ext cx="36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Աղբյուրը՝ </a:t>
            </a:r>
            <a:r>
              <a:rPr b="0" i="0" lang="en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Stackoverflow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792375" y="5479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Open-Source (կոդը բաց հասանելիա)</a:t>
            </a: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29900"/>
            <a:ext cx="8839200" cy="3633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727650" y="5793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Տարբեր օպերացիոն համակարգերով աշխատումա</a:t>
            </a:r>
            <a:endParaRPr/>
          </a:p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727650" y="1339600"/>
            <a:ext cx="76887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 sz="1500"/>
              <a:t>Նույն ծրագիրը եթե գրել ենք Windows-ի համար, հանգիստ կաշխատի նաև Linux-ով։</a:t>
            </a:r>
            <a:endParaRPr sz="1500"/>
          </a:p>
        </p:txBody>
      </p:sp>
      <p:pic>
        <p:nvPicPr>
          <p:cNvPr id="175" name="Google Shape;17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7100" y="2254025"/>
            <a:ext cx="3089499" cy="17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3100" y="2254025"/>
            <a:ext cx="1962024" cy="17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1"/>
          <p:cNvPicPr preferRelativeResize="0"/>
          <p:nvPr/>
        </p:nvPicPr>
        <p:blipFill rotWithShape="1">
          <a:blip r:embed="rId5">
            <a:alphaModFix/>
          </a:blip>
          <a:srcRect b="12485" l="5687" r="9415" t="37505"/>
          <a:stretch/>
        </p:blipFill>
        <p:spPr>
          <a:xfrm>
            <a:off x="188750" y="2431150"/>
            <a:ext cx="3214350" cy="13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727650" y="556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Python-ը մեծ պահանջարկ ունի շուկայում</a:t>
            </a:r>
            <a:endParaRPr/>
          </a:p>
        </p:txBody>
      </p:sp>
      <p:pic>
        <p:nvPicPr>
          <p:cNvPr id="183" name="Google Shape;18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75" y="1091850"/>
            <a:ext cx="5200652" cy="3520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2"/>
          <p:cNvSpPr txBox="1"/>
          <p:nvPr/>
        </p:nvSpPr>
        <p:spPr>
          <a:xfrm>
            <a:off x="1828875" y="4611875"/>
            <a:ext cx="52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Աղբյուրը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Python-ով կարող ենք ինչ ասես անել</a:t>
            </a:r>
            <a:endParaRPr/>
          </a:p>
        </p:txBody>
      </p:sp>
      <p:sp>
        <p:nvSpPr>
          <p:cNvPr id="190" name="Google Shape;190;p33"/>
          <p:cNvSpPr txBox="1"/>
          <p:nvPr/>
        </p:nvSpPr>
        <p:spPr>
          <a:xfrm>
            <a:off x="613450" y="535200"/>
            <a:ext cx="684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Web կայքերի պատրաստում</a:t>
            </a:r>
            <a:endParaRPr b="1" i="0" sz="2600" u="none" cap="none" strike="noStrike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1" name="Google Shape;19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125" y="1478550"/>
            <a:ext cx="2273725" cy="127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4250" y="1478550"/>
            <a:ext cx="2067035" cy="139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3675" y="1478550"/>
            <a:ext cx="3367050" cy="16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0672" y="3236815"/>
            <a:ext cx="2273724" cy="151581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3"/>
          <p:cNvSpPr txBox="1"/>
          <p:nvPr/>
        </p:nvSpPr>
        <p:spPr>
          <a:xfrm>
            <a:off x="3966750" y="3504200"/>
            <a:ext cx="445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և այլն, և այլ, և այլն</a:t>
            </a:r>
            <a:endParaRPr b="0" i="0" sz="3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